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2130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CB1A1-89DF-45EA-8138-721E18A72CE9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1D970-7FED-4924-BE75-B647303E0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322E-6AB0-46CF-B816-6A3DF467C86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8C16AB8-0A8D-439C-B3DD-938EDDCC4C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322E-6AB0-46CF-B816-6A3DF467C86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6AB8-0A8D-439C-B3DD-938EDDCC4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322E-6AB0-46CF-B816-6A3DF467C86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6AB8-0A8D-439C-B3DD-938EDDCC4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322E-6AB0-46CF-B816-6A3DF467C86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6AB8-0A8D-439C-B3DD-938EDDCC4C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322E-6AB0-46CF-B816-6A3DF467C86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8C16AB8-0A8D-439C-B3DD-938EDDCC4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322E-6AB0-46CF-B816-6A3DF467C86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6AB8-0A8D-439C-B3DD-938EDDCC4C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322E-6AB0-46CF-B816-6A3DF467C86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6AB8-0A8D-439C-B3DD-938EDDCC4C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322E-6AB0-46CF-B816-6A3DF467C86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6AB8-0A8D-439C-B3DD-938EDDCC4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322E-6AB0-46CF-B816-6A3DF467C86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6AB8-0A8D-439C-B3DD-938EDDCC4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322E-6AB0-46CF-B816-6A3DF467C86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6AB8-0A8D-439C-B3DD-938EDDCC4C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2322E-6AB0-46CF-B816-6A3DF467C86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8C16AB8-0A8D-439C-B3DD-938EDDCC4C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32322E-6AB0-46CF-B816-6A3DF467C86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8C16AB8-0A8D-439C-B3DD-938EDDCC4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Skeleton%20animation.avi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600200"/>
          </a:xfrm>
        </p:spPr>
        <p:txBody>
          <a:bodyPr/>
          <a:lstStyle/>
          <a:p>
            <a:r>
              <a:rPr lang="en-GB" dirty="0" smtClean="0"/>
              <a:t>Skeleton </a:t>
            </a:r>
            <a:r>
              <a:rPr lang="en-GB" dirty="0" smtClean="0"/>
              <a:t>and Joints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SKELETAL SYSTEM</a:t>
            </a:r>
            <a:endParaRPr lang="en-US" dirty="0"/>
          </a:p>
        </p:txBody>
      </p:sp>
      <p:pic>
        <p:nvPicPr>
          <p:cNvPr id="4" name="Picture 3" descr="dancing_skelet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645024"/>
            <a:ext cx="3161522" cy="269783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Aharoni" pitchFamily="2" charset="-79"/>
                <a:cs typeface="Aharoni" pitchFamily="2" charset="-79"/>
              </a:rPr>
              <a:t>THE MUSCULAR SYSTEM</a:t>
            </a:r>
            <a:endParaRPr lang="en-GB" sz="4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robby_animat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143248"/>
            <a:ext cx="4800600" cy="3333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By the end of this unit you should be able to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2276872"/>
            <a:ext cx="72728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2400" dirty="0" smtClean="0"/>
              <a:t> identify </a:t>
            </a:r>
            <a:r>
              <a:rPr lang="en-GB" sz="2400" dirty="0"/>
              <a:t>and describe the composition of skeletal </a:t>
            </a:r>
            <a:r>
              <a:rPr lang="en-GB" sz="2400" dirty="0" smtClean="0"/>
              <a:t>muscle</a:t>
            </a:r>
          </a:p>
          <a:p>
            <a:pPr algn="just">
              <a:buFont typeface="Arial" pitchFamily="34" charset="0"/>
              <a:buChar char="•"/>
            </a:pPr>
            <a:r>
              <a:rPr lang="en-GB" sz="2400" dirty="0" smtClean="0"/>
              <a:t> identify </a:t>
            </a:r>
            <a:r>
              <a:rPr lang="en-GB" sz="2400" dirty="0"/>
              <a:t>and describe different muscle fibre types</a:t>
            </a:r>
          </a:p>
          <a:p>
            <a:pPr algn="just">
              <a:buFont typeface="Arial" pitchFamily="34" charset="0"/>
              <a:buChar char="•"/>
            </a:pPr>
            <a:r>
              <a:rPr lang="en-GB" sz="2400" dirty="0" smtClean="0"/>
              <a:t> describe the roles of muscles in movement including  the role of antagonistic pairs, </a:t>
            </a:r>
          </a:p>
          <a:p>
            <a:pPr algn="just">
              <a:buFont typeface="Arial" pitchFamily="34" charset="0"/>
              <a:buChar char="•"/>
            </a:pPr>
            <a:r>
              <a:rPr lang="en-GB" sz="2400" dirty="0" smtClean="0"/>
              <a:t> describe the role and function of tendons</a:t>
            </a:r>
          </a:p>
          <a:p>
            <a:pPr algn="just"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muscle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257800"/>
          </a:xfrm>
        </p:spPr>
        <p:txBody>
          <a:bodyPr>
            <a:normAutofit fontScale="70000" lnSpcReduction="20000"/>
          </a:bodyPr>
          <a:lstStyle/>
          <a:p>
            <a:r>
              <a:rPr lang="en-GB" sz="3100" dirty="0" smtClean="0"/>
              <a:t>Approximately 45% of or body weight is muscle</a:t>
            </a:r>
          </a:p>
          <a:p>
            <a:r>
              <a:rPr lang="en-GB" sz="3100" dirty="0" smtClean="0"/>
              <a:t>There are 3 types of muscle tissue</a:t>
            </a:r>
          </a:p>
          <a:p>
            <a:pPr>
              <a:buNone/>
            </a:pPr>
            <a:r>
              <a:rPr lang="en-GB" sz="3100" dirty="0" smtClean="0"/>
              <a:t>	1. </a:t>
            </a:r>
            <a:r>
              <a:rPr lang="en-GB" sz="3100" dirty="0" smtClean="0">
                <a:solidFill>
                  <a:srgbClr val="FF0000"/>
                </a:solidFill>
              </a:rPr>
              <a:t>voluntary / skeletal </a:t>
            </a:r>
            <a:r>
              <a:rPr lang="en-GB" sz="3100" dirty="0" smtClean="0"/>
              <a:t>muscle which are   attached to the skeleton and which we control.</a:t>
            </a:r>
          </a:p>
          <a:p>
            <a:pPr>
              <a:buNone/>
            </a:pPr>
            <a:r>
              <a:rPr lang="en-GB" sz="3100" dirty="0" smtClean="0"/>
              <a:t>	2. </a:t>
            </a:r>
            <a:r>
              <a:rPr lang="en-GB" sz="3100" dirty="0" smtClean="0">
                <a:solidFill>
                  <a:srgbClr val="FF0000"/>
                </a:solidFill>
              </a:rPr>
              <a:t>involuntary muscle </a:t>
            </a:r>
            <a:r>
              <a:rPr lang="en-GB" sz="3100" dirty="0" smtClean="0"/>
              <a:t>which are not under our control and contract / relax automatically</a:t>
            </a:r>
          </a:p>
          <a:p>
            <a:pPr>
              <a:buNone/>
            </a:pPr>
            <a:r>
              <a:rPr lang="en-GB" sz="3100" dirty="0" smtClean="0"/>
              <a:t> 	3. </a:t>
            </a:r>
            <a:r>
              <a:rPr lang="en-GB" sz="3100" dirty="0" smtClean="0">
                <a:solidFill>
                  <a:srgbClr val="FF0000"/>
                </a:solidFill>
              </a:rPr>
              <a:t>cardiac muscle </a:t>
            </a:r>
            <a:r>
              <a:rPr lang="en-GB" sz="3100" dirty="0" smtClean="0"/>
              <a:t>found in the wall of the heart that will never tire as long as it has a good blood supply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/>
          </a:p>
        </p:txBody>
      </p:sp>
      <p:pic>
        <p:nvPicPr>
          <p:cNvPr id="7" name="Picture 6" descr="types-of-muscle-tissue-picture.jpg"/>
          <p:cNvPicPr>
            <a:picLocks noChangeAspect="1"/>
          </p:cNvPicPr>
          <p:nvPr/>
        </p:nvPicPr>
        <p:blipFill>
          <a:blip r:embed="rId2" cstate="print"/>
          <a:srcRect l="2751" t="7476" r="2751" b="9838"/>
          <a:stretch>
            <a:fillRect/>
          </a:stretch>
        </p:blipFill>
        <p:spPr>
          <a:xfrm>
            <a:off x="4644007" y="1628800"/>
            <a:ext cx="4526217" cy="316835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SKELETAL MUSCLE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6139408" cy="5043190"/>
          </a:xfrm>
        </p:spPr>
        <p:txBody>
          <a:bodyPr>
            <a:normAutofit/>
          </a:bodyPr>
          <a:lstStyle/>
          <a:p>
            <a:r>
              <a:rPr lang="en-GB" dirty="0" smtClean="0"/>
              <a:t>Muscle is made of protein</a:t>
            </a:r>
          </a:p>
          <a:p>
            <a:r>
              <a:rPr lang="en-GB" dirty="0" smtClean="0"/>
              <a:t>Skeletal muscle is made up of cylindrical fibres</a:t>
            </a:r>
          </a:p>
          <a:p>
            <a:r>
              <a:rPr lang="en-GB" dirty="0" smtClean="0"/>
              <a:t>Skeletal muscle cells are long and thin </a:t>
            </a:r>
          </a:p>
          <a:p>
            <a:r>
              <a:rPr lang="en-GB" dirty="0" smtClean="0"/>
              <a:t>All these muscles are attached to the skeleton</a:t>
            </a:r>
          </a:p>
          <a:p>
            <a:r>
              <a:rPr lang="en-GB" dirty="0" smtClean="0"/>
              <a:t>These muscles pull on bones to create movement</a:t>
            </a:r>
          </a:p>
          <a:p>
            <a:endParaRPr lang="en-GB" dirty="0"/>
          </a:p>
        </p:txBody>
      </p:sp>
      <p:pic>
        <p:nvPicPr>
          <p:cNvPr id="5" name="Picture 4" descr="types-of-muscle-tissue-picture.jpg"/>
          <p:cNvPicPr>
            <a:picLocks noChangeAspect="1"/>
          </p:cNvPicPr>
          <p:nvPr/>
        </p:nvPicPr>
        <p:blipFill>
          <a:blip r:embed="rId2" cstate="print"/>
          <a:srcRect l="51890" t="31100" b="35825"/>
          <a:stretch>
            <a:fillRect/>
          </a:stretch>
        </p:blipFill>
        <p:spPr>
          <a:xfrm>
            <a:off x="6012160" y="2996952"/>
            <a:ext cx="3011344" cy="165618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Skeletal muscle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514798"/>
          </a:xfrm>
        </p:spPr>
        <p:txBody>
          <a:bodyPr/>
          <a:lstStyle/>
          <a:p>
            <a:r>
              <a:rPr lang="en-GB" dirty="0" smtClean="0"/>
              <a:t>Muscles are made of many fibres</a:t>
            </a:r>
          </a:p>
          <a:p>
            <a:r>
              <a:rPr lang="en-GB" dirty="0" smtClean="0"/>
              <a:t>Each fibre contains many myofibrils</a:t>
            </a:r>
            <a:endParaRPr lang="en-GB" dirty="0"/>
          </a:p>
        </p:txBody>
      </p:sp>
      <p:pic>
        <p:nvPicPr>
          <p:cNvPr id="4" name="Picture 3" descr="muscle_stru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780928"/>
            <a:ext cx="6604000" cy="36322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MUSCLES AND MOVEMENT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525963"/>
          </a:xfrm>
        </p:spPr>
        <p:txBody>
          <a:bodyPr/>
          <a:lstStyle/>
          <a:p>
            <a:r>
              <a:rPr lang="en-GB" dirty="0" smtClean="0"/>
              <a:t>The skeleton provides attachment for the muscles</a:t>
            </a:r>
          </a:p>
          <a:p>
            <a:r>
              <a:rPr lang="en-GB" dirty="0" smtClean="0"/>
              <a:t>Muscles contract against the skeleton to move</a:t>
            </a:r>
          </a:p>
          <a:p>
            <a:r>
              <a:rPr lang="en-GB" dirty="0" smtClean="0"/>
              <a:t>Most muscles are long and thin, when they contract they get shorter and thicker</a:t>
            </a:r>
            <a:endParaRPr lang="en-GB" dirty="0"/>
          </a:p>
        </p:txBody>
      </p:sp>
      <p:pic>
        <p:nvPicPr>
          <p:cNvPr id="5" name="Picture 4" descr="humanarm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149080"/>
            <a:ext cx="3312368" cy="2622291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Muscle and movement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776"/>
            <a:ext cx="5059288" cy="5256584"/>
          </a:xfrm>
        </p:spPr>
        <p:txBody>
          <a:bodyPr>
            <a:normAutofit/>
          </a:bodyPr>
          <a:lstStyle/>
          <a:p>
            <a:r>
              <a:rPr lang="en-GB" dirty="0" smtClean="0"/>
              <a:t>Muscles are attached to the bones by tendons.</a:t>
            </a:r>
          </a:p>
          <a:p>
            <a:r>
              <a:rPr lang="en-GB" dirty="0" smtClean="0"/>
              <a:t>Muscles are attached at both ends. At the </a:t>
            </a:r>
            <a:r>
              <a:rPr lang="en-GB" dirty="0" smtClean="0">
                <a:solidFill>
                  <a:srgbClr val="FF0000"/>
                </a:solidFill>
              </a:rPr>
              <a:t>origin</a:t>
            </a:r>
            <a:r>
              <a:rPr lang="en-GB" dirty="0" smtClean="0"/>
              <a:t> to something rigid and at the </a:t>
            </a:r>
            <a:r>
              <a:rPr lang="en-GB" dirty="0" smtClean="0">
                <a:solidFill>
                  <a:srgbClr val="FF0000"/>
                </a:solidFill>
              </a:rPr>
              <a:t>insertion </a:t>
            </a:r>
            <a:r>
              <a:rPr lang="en-GB" dirty="0" smtClean="0"/>
              <a:t>which is the bone it moves.</a:t>
            </a:r>
          </a:p>
          <a:p>
            <a:r>
              <a:rPr lang="en-GB" dirty="0" smtClean="0"/>
              <a:t>Muscles work in pairs. One muscle contracts whilst the other relaxes. This is called </a:t>
            </a:r>
            <a:r>
              <a:rPr lang="en-GB" dirty="0" smtClean="0">
                <a:solidFill>
                  <a:srgbClr val="FF0000"/>
                </a:solidFill>
              </a:rPr>
              <a:t>antagonistic</a:t>
            </a:r>
            <a:r>
              <a:rPr lang="en-GB" dirty="0" smtClean="0"/>
              <a:t> action.</a:t>
            </a:r>
          </a:p>
        </p:txBody>
      </p:sp>
      <p:pic>
        <p:nvPicPr>
          <p:cNvPr id="4" name="Picture 3" descr="animated_muscles_in_Gai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2004" y="1916832"/>
            <a:ext cx="3561996" cy="381642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476672"/>
            <a:ext cx="6172200" cy="1894362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THE SKELETAL SYSTEM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2492896"/>
            <a:ext cx="6172200" cy="13716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Joints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dancing_skelet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005064"/>
            <a:ext cx="3161522" cy="269783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Skeleton and movement</a:t>
            </a:r>
            <a:endParaRPr lang="en-GB" dirty="0"/>
          </a:p>
        </p:txBody>
      </p:sp>
      <p:pic>
        <p:nvPicPr>
          <p:cNvPr id="7" name="Skeleton animation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67000" y="2894013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skeleton and movement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Bones help a sportsperson move efficiently</a:t>
            </a:r>
          </a:p>
          <a:p>
            <a:r>
              <a:rPr lang="en-GB" dirty="0" smtClean="0"/>
              <a:t>Long bones create leverage when playing a sport helping generate speed, force and power.</a:t>
            </a:r>
          </a:p>
          <a:p>
            <a:r>
              <a:rPr lang="en-GB" dirty="0" smtClean="0"/>
              <a:t>Flat bones are tough and can withstand impact e.g. in a rugby tackle the pelvis and rib cage protects a player’s organs</a:t>
            </a:r>
          </a:p>
          <a:p>
            <a:r>
              <a:rPr lang="en-GB" dirty="0" smtClean="0"/>
              <a:t>Short bones specialise in fine movement e.g. Putting the spin on a ball in cricket, or small adjustments to aid balance in a gymnast</a:t>
            </a:r>
          </a:p>
          <a:p>
            <a:r>
              <a:rPr lang="en-GB" dirty="0" smtClean="0"/>
              <a:t>Irregular bones work together as a shock absorber e.g. A basketball player landing from a jump shot will rely on the vertebrae to reduce the shock on their back.</a:t>
            </a:r>
            <a:endParaRPr lang="en-GB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Learning goals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800" b="1" dirty="0" smtClean="0">
                <a:latin typeface="Verdana" pitchFamily="84" charset="0"/>
              </a:rPr>
              <a:t>  By the end of this unit you should be able to:</a:t>
            </a:r>
          </a:p>
          <a:p>
            <a:r>
              <a:rPr lang="en-GB" sz="2800" b="1" dirty="0" smtClean="0">
                <a:latin typeface="Verdana" pitchFamily="84" charset="0"/>
              </a:rPr>
              <a:t> identify and describe the main functions of the skeleton</a:t>
            </a:r>
          </a:p>
          <a:p>
            <a:r>
              <a:rPr lang="en-GB" sz="2800" b="1" dirty="0" smtClean="0">
                <a:latin typeface="Verdana" pitchFamily="84" charset="0"/>
              </a:rPr>
              <a:t>Identify and describe the different types of joints and give examples of articulating bones associated with the joints</a:t>
            </a:r>
          </a:p>
          <a:p>
            <a:r>
              <a:rPr lang="en-GB" sz="2800" b="1" dirty="0" smtClean="0">
                <a:latin typeface="Verdana" pitchFamily="84" charset="0"/>
              </a:rPr>
              <a:t>Identify different ranges of movement that are allowed by joints</a:t>
            </a:r>
          </a:p>
          <a:p>
            <a:endParaRPr lang="en-GB" sz="2800" b="1" dirty="0" smtClean="0">
              <a:latin typeface="Verdana" pitchFamily="84" charset="0"/>
            </a:endParaRPr>
          </a:p>
          <a:p>
            <a:endParaRPr lang="en-GB" sz="2800" b="1" dirty="0" smtClean="0">
              <a:latin typeface="Verdana" pitchFamily="84" charset="0"/>
            </a:endParaRPr>
          </a:p>
          <a:p>
            <a:endParaRPr lang="en-GB" sz="2800" b="1" dirty="0" smtClean="0">
              <a:latin typeface="Verdana" pitchFamily="8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836912"/>
          </a:xfrm>
        </p:spPr>
        <p:txBody>
          <a:bodyPr/>
          <a:lstStyle/>
          <a:p>
            <a:r>
              <a:rPr lang="en-GB" dirty="0" smtClean="0"/>
              <a:t>Joints </a:t>
            </a:r>
            <a:r>
              <a:rPr lang="en-GB" dirty="0" smtClean="0"/>
              <a:t>are where two bones meet. </a:t>
            </a:r>
          </a:p>
          <a:p>
            <a:r>
              <a:rPr lang="en-GB" dirty="0" smtClean="0"/>
              <a:t>There are three types depending on how much movement they allow.</a:t>
            </a:r>
          </a:p>
          <a:p>
            <a:r>
              <a:rPr lang="en-GB" dirty="0" smtClean="0"/>
              <a:t>Different joints allow the body to move in different ways. Muscles pull against the bones to create movement.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animated%20dancing%20skeleton%20hallowe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789040"/>
            <a:ext cx="1371600" cy="244792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MOVEMENT AT A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26968" cy="487375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FLEXION -  a decrease in the angle between two bones e.g. Biceps curl</a:t>
            </a:r>
          </a:p>
          <a:p>
            <a:r>
              <a:rPr lang="en-GB" dirty="0" smtClean="0"/>
              <a:t>EXTENSION – an increase in the angle between two bones e.g. In a press up, kicking a ball</a:t>
            </a:r>
          </a:p>
          <a:p>
            <a:r>
              <a:rPr lang="en-GB" dirty="0" smtClean="0"/>
              <a:t>ADDUCTION – movement towards the mid line of the body  e.g. crossover step in javelin</a:t>
            </a:r>
          </a:p>
          <a:p>
            <a:r>
              <a:rPr lang="en-GB" dirty="0" smtClean="0"/>
              <a:t>ABDUCTION –   movement away from the midline of the body e.g. Cartwheel</a:t>
            </a:r>
          </a:p>
          <a:p>
            <a:r>
              <a:rPr lang="en-GB" dirty="0" smtClean="0"/>
              <a:t>ROTATION – movement in the horizontal plane on a longitudinal axis e.g. Butterfly stroke swimming</a:t>
            </a:r>
          </a:p>
          <a:p>
            <a:endParaRPr lang="en-US" dirty="0"/>
          </a:p>
        </p:txBody>
      </p:sp>
      <p:pic>
        <p:nvPicPr>
          <p:cNvPr id="4" name="Picture 3" descr="image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7" y="1232757"/>
            <a:ext cx="2712300" cy="406845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Synovial / freely moveable joints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They are freely movable joints and are present at the elbow, ankle, hip, wrist and knee.</a:t>
            </a:r>
          </a:p>
          <a:p>
            <a:r>
              <a:rPr lang="en-GB" dirty="0" smtClean="0"/>
              <a:t>In synovial joints the </a:t>
            </a:r>
            <a:r>
              <a:rPr lang="en-GB" dirty="0" err="1" smtClean="0"/>
              <a:t>articular</a:t>
            </a:r>
            <a:r>
              <a:rPr lang="en-GB" dirty="0" smtClean="0"/>
              <a:t> surfaces of the bones are covered with a smooth piece of hyaline cartilage. </a:t>
            </a:r>
          </a:p>
          <a:p>
            <a:r>
              <a:rPr lang="en-GB" dirty="0" smtClean="0"/>
              <a:t>The space between the ends of the bones is filled with a slippery fluid called synovial fluid. </a:t>
            </a:r>
          </a:p>
          <a:p>
            <a:r>
              <a:rPr lang="en-GB" dirty="0" smtClean="0"/>
              <a:t>The cavity or space is lined by a membrane, the synovial membrane. The synovial fluid and the cartilage allow free movement of bones at the joints. </a:t>
            </a:r>
          </a:p>
          <a:p>
            <a:r>
              <a:rPr lang="en-GB" dirty="0" smtClean="0"/>
              <a:t>Synovial joints are classified into various types according to the nature of articulation and the degree of movement they allow.</a:t>
            </a:r>
          </a:p>
          <a:p>
            <a:endParaRPr lang="en-GB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Synovial joint</a:t>
            </a:r>
            <a:endParaRPr lang="en-GB" dirty="0"/>
          </a:p>
        </p:txBody>
      </p:sp>
      <p:pic>
        <p:nvPicPr>
          <p:cNvPr id="4" name="Content Placeholder 3" descr="synovialjoint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5758" t="9679" r="1515" b="2547"/>
          <a:stretch>
            <a:fillRect/>
          </a:stretch>
        </p:blipFill>
        <p:spPr>
          <a:xfrm>
            <a:off x="3131840" y="1628800"/>
            <a:ext cx="3960440" cy="4620513"/>
          </a:xfrm>
        </p:spPr>
      </p:pic>
      <p:sp>
        <p:nvSpPr>
          <p:cNvPr id="5" name="TextBox 4"/>
          <p:cNvSpPr txBox="1"/>
          <p:nvPr/>
        </p:nvSpPr>
        <p:spPr>
          <a:xfrm>
            <a:off x="1979712" y="23488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BONE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28529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SOFT TISSUE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396552" y="34290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SYNOVIAL MEMBRANE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0050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JOINT CAPSULE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44371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CARTILAGE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22920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SYNOVIAL  CAVITY CONTAINING SYNOVIAL FLUID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092280" y="29969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LIGAMENT</a:t>
            </a:r>
            <a:endParaRPr lang="en-US" dirty="0"/>
          </a:p>
        </p:txBody>
      </p:sp>
      <p:cxnSp>
        <p:nvCxnSpPr>
          <p:cNvPr id="18" name="Straight Connector 17"/>
          <p:cNvCxnSpPr>
            <a:endCxn id="15" idx="1"/>
          </p:cNvCxnSpPr>
          <p:nvPr/>
        </p:nvCxnSpPr>
        <p:spPr>
          <a:xfrm>
            <a:off x="6084168" y="3140968"/>
            <a:ext cx="1008112" cy="4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6" grpId="0" build="allAtOnce"/>
      <p:bldP spid="7" grpId="0" build="allAtOnce"/>
      <p:bldP spid="8" grpId="0" build="allAtOnce"/>
      <p:bldP spid="10" grpId="0" build="allAtOnce"/>
      <p:bldP spid="11" grpId="0" build="allAtOnce"/>
      <p:bldP spid="15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Synovial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Cartilage – acts as a cushion and creates a barrier reducing the amount of friction</a:t>
            </a:r>
          </a:p>
          <a:p>
            <a:r>
              <a:rPr lang="en-GB" dirty="0" smtClean="0"/>
              <a:t>Synovial fluid – lubricates the joint allowing the parts to move against each other smoothly. It also keeps the joint free from infection.</a:t>
            </a:r>
          </a:p>
          <a:p>
            <a:r>
              <a:rPr lang="en-GB" dirty="0" smtClean="0"/>
              <a:t>Synovial capsule – a tough fibre that surrounds the joint holding the fluid in place</a:t>
            </a:r>
          </a:p>
          <a:p>
            <a:r>
              <a:rPr lang="en-GB" dirty="0" smtClean="0"/>
              <a:t>Synovial membrane – lies inside the capsule and produces synovial fluid</a:t>
            </a:r>
          </a:p>
          <a:p>
            <a:r>
              <a:rPr lang="en-GB" dirty="0" smtClean="0"/>
              <a:t>Ligament – surround the sides of the joint and are made of tough elastic fibres. They hold the bones in place and attach bone to bone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synovial joints</a:t>
            </a:r>
            <a:endParaRPr lang="en-GB" dirty="0"/>
          </a:p>
        </p:txBody>
      </p:sp>
      <p:pic>
        <p:nvPicPr>
          <p:cNvPr id="10" name="Content Placeholder 9" descr="types-synovial-joints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52468" r="63832"/>
          <a:stretch>
            <a:fillRect/>
          </a:stretch>
        </p:blipFill>
        <p:spPr>
          <a:xfrm>
            <a:off x="5220072" y="3861048"/>
            <a:ext cx="2674641" cy="2454115"/>
          </a:xfrm>
        </p:spPr>
      </p:pic>
      <p:pic>
        <p:nvPicPr>
          <p:cNvPr id="9" name="Content Placeholder 8" descr="types-synovial-joints_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3699" t="15441" r="73487" b="56299"/>
          <a:stretch>
            <a:fillRect/>
          </a:stretch>
        </p:blipFill>
        <p:spPr>
          <a:xfrm>
            <a:off x="5292080" y="1268760"/>
            <a:ext cx="2664296" cy="2304256"/>
          </a:xfrm>
        </p:spPr>
      </p:pic>
      <p:sp>
        <p:nvSpPr>
          <p:cNvPr id="7" name="TextBox 6"/>
          <p:cNvSpPr txBox="1"/>
          <p:nvPr/>
        </p:nvSpPr>
        <p:spPr>
          <a:xfrm>
            <a:off x="755576" y="1988840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A hinge joint  enables flexion and extension to occur.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Movement is along one plane only.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E.g. Elbow, knee</a:t>
            </a:r>
            <a:endParaRPr lang="en-US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synovial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FLEXION AND EXTENSION IN A HINGE JOINT</a:t>
            </a:r>
            <a:endParaRPr lang="en-US" dirty="0"/>
          </a:p>
        </p:txBody>
      </p:sp>
      <p:pic>
        <p:nvPicPr>
          <p:cNvPr id="5" name="Content Placeholder 4" descr="Bio_leg_animated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628800"/>
            <a:ext cx="4414112" cy="475252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synovial joints</a:t>
            </a:r>
            <a:endParaRPr lang="en-GB" dirty="0"/>
          </a:p>
        </p:txBody>
      </p:sp>
      <p:pic>
        <p:nvPicPr>
          <p:cNvPr id="6" name="Content Placeholder 5" descr="types-synovial-joints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72449" t="52614" b="11872"/>
          <a:stretch>
            <a:fillRect/>
          </a:stretch>
        </p:blipFill>
        <p:spPr>
          <a:xfrm>
            <a:off x="5724128" y="3789040"/>
            <a:ext cx="2160240" cy="1944216"/>
          </a:xfrm>
        </p:spPr>
      </p:pic>
      <p:pic>
        <p:nvPicPr>
          <p:cNvPr id="5" name="Content Placeholder 4" descr="types-synovial-joints_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67651" t="11137" r="5911" b="54337"/>
          <a:stretch>
            <a:fillRect/>
          </a:stretch>
        </p:blipFill>
        <p:spPr>
          <a:xfrm>
            <a:off x="5580112" y="1628800"/>
            <a:ext cx="2448272" cy="2232248"/>
          </a:xfrm>
        </p:spPr>
      </p:pic>
      <p:sp>
        <p:nvSpPr>
          <p:cNvPr id="7" name="TextBox 6"/>
          <p:cNvSpPr txBox="1"/>
          <p:nvPr/>
        </p:nvSpPr>
        <p:spPr>
          <a:xfrm>
            <a:off x="323528" y="1700809"/>
            <a:ext cx="41764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Called ball and socket because the head of a long bone is shaped like a ball and  fits into a socket in the shape of a cup.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Allows movement along several planes.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Ball and socket joint allows flexion, extension, adduction, abduction and rotation.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E.g. Hip, shoulder</a:t>
            </a:r>
          </a:p>
          <a:p>
            <a:endParaRPr lang="en-GB" sz="2000" dirty="0" smtClean="0"/>
          </a:p>
          <a:p>
            <a:endParaRPr lang="en-US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oulderanim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700808"/>
            <a:ext cx="6951634" cy="43924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synovial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458616" cy="4572000"/>
          </a:xfrm>
        </p:spPr>
        <p:txBody>
          <a:bodyPr/>
          <a:lstStyle/>
          <a:p>
            <a:r>
              <a:rPr lang="en-GB" dirty="0" smtClean="0"/>
              <a:t>ADDUCTION AND ABDUCTION IN A BALL AND SOCKET JOINT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3" grpI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kelet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2988" y="0"/>
            <a:ext cx="3438024" cy="6858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915816" y="188640"/>
            <a:ext cx="18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4788024" y="836712"/>
            <a:ext cx="12241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87824" y="1268760"/>
            <a:ext cx="14401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4932040" y="1628800"/>
            <a:ext cx="108012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8" idx="3"/>
          </p:cNvCxnSpPr>
          <p:nvPr/>
        </p:nvCxnSpPr>
        <p:spPr>
          <a:xfrm>
            <a:off x="2627784" y="2389530"/>
            <a:ext cx="1512168" cy="103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4932040" y="2204864"/>
            <a:ext cx="108012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75856" y="2996952"/>
            <a:ext cx="1296144" cy="73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796136" y="3501008"/>
            <a:ext cx="115212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195736" y="3573016"/>
            <a:ext cx="136815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411760" y="4869160"/>
            <a:ext cx="22322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627784" y="6165304"/>
            <a:ext cx="187220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544" y="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SKULL - FIXED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12160" y="6206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NECK - PIVOT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1520" y="90872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SHOULDER – BALL AND SOCKET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23528" y="22048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ELBOW - HINGE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047656" y="141277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STERNUM / RIBS – SLIGHTLY MOVEABLE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012160" y="2132856"/>
            <a:ext cx="313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VERTEBRAE– SLIGHTLY MOVEABLE 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5652120" y="2708920"/>
            <a:ext cx="115212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04248" y="306896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RADIUS/ULNA - PIVOT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2780928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HIP – BALL AND SOCKET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0" y="35730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THUMB - SADDLE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020272" y="386104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WRIST – CONDYLOID AND GLIDING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0" y="4653136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KNEE - HINGE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95536" y="56612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ANKLE - HINGE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20" grpId="0" build="allAtOnce"/>
      <p:bldP spid="22" grpId="0" build="allAtOnce"/>
      <p:bldP spid="28" grpId="0" build="allAtOnce"/>
      <p:bldP spid="32" grpId="0" build="allAtOnce"/>
      <p:bldP spid="33" grpId="0" build="allAtOnce"/>
      <p:bldP spid="40" grpId="0" build="allAtOnce"/>
      <p:bldP spid="42" grpId="0" build="allAtOnce"/>
      <p:bldP spid="48" grpId="0" build="allAtOnce"/>
      <p:bldP spid="49" grpId="0" build="allAtOnce"/>
      <p:bldP spid="54" grpId="0" build="allAtOnce"/>
      <p:bldP spid="5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What you need to know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The main functions of the skeleton including lever action</a:t>
            </a:r>
          </a:p>
          <a:p>
            <a:r>
              <a:rPr lang="en-GB" dirty="0" smtClean="0"/>
              <a:t>How physical activity impacts on the skeletal system</a:t>
            </a:r>
          </a:p>
          <a:p>
            <a:r>
              <a:rPr lang="en-GB" dirty="0" smtClean="0"/>
              <a:t>The structure of the hinge joint and ball and socket joint with examples</a:t>
            </a:r>
          </a:p>
          <a:p>
            <a:r>
              <a:rPr lang="en-GB" dirty="0" smtClean="0"/>
              <a:t>The operation of the hinge joint and ball and socket joint in terms of flexion extension adduction abduction rotation with examples</a:t>
            </a:r>
          </a:p>
          <a:p>
            <a:r>
              <a:rPr lang="en-GB" dirty="0" smtClean="0"/>
              <a:t>The articulating bones associated with the hinge joint and ball and socket joint with examples</a:t>
            </a:r>
          </a:p>
          <a:p>
            <a:r>
              <a:rPr lang="en-GB" dirty="0" smtClean="0"/>
              <a:t>The structure and function of cartilage and ligaments and  associated problems and how to avoid them</a:t>
            </a:r>
          </a:p>
          <a:p>
            <a:r>
              <a:rPr lang="en-GB" dirty="0" smtClean="0"/>
              <a:t>Problems with joints and how to avoid them</a:t>
            </a:r>
          </a:p>
          <a:p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Functions of the Skeleton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skeleton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82236"/>
            <a:ext cx="3630730" cy="4267044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Shape and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Movement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Protection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Blood production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1. Shape and Support</a:t>
            </a:r>
            <a:endParaRPr lang="en-US" dirty="0"/>
          </a:p>
        </p:txBody>
      </p:sp>
      <p:pic>
        <p:nvPicPr>
          <p:cNvPr id="6" name="Content Placeholder 5" descr="skelet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836712"/>
            <a:ext cx="5544616" cy="5544616"/>
          </a:xfrm>
        </p:spPr>
      </p:pic>
      <p:cxnSp>
        <p:nvCxnSpPr>
          <p:cNvPr id="12" name="Straight Arrow Connector 11"/>
          <p:cNvCxnSpPr/>
          <p:nvPr/>
        </p:nvCxnSpPr>
        <p:spPr>
          <a:xfrm rot="10800000">
            <a:off x="4572000" y="1052736"/>
            <a:ext cx="172819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67744" y="1556792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4644008" y="1844824"/>
            <a:ext cx="19442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91680" y="2204864"/>
            <a:ext cx="194421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8" idx="3"/>
          </p:cNvCxnSpPr>
          <p:nvPr/>
        </p:nvCxnSpPr>
        <p:spPr>
          <a:xfrm flipV="1">
            <a:off x="2339752" y="3070548"/>
            <a:ext cx="1152128" cy="39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259632" y="3501008"/>
            <a:ext cx="21602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4283968" y="2276872"/>
            <a:ext cx="216024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4572000" y="2708920"/>
            <a:ext cx="230425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403648" y="2708920"/>
            <a:ext cx="29523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5292080" y="3573016"/>
            <a:ext cx="21602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5436096" y="3717032"/>
            <a:ext cx="151216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V="1">
            <a:off x="5508104" y="3933056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123728" y="4221088"/>
            <a:ext cx="20162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835696" y="4869160"/>
            <a:ext cx="23762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475656" y="5445224"/>
            <a:ext cx="25922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4716016" y="5589240"/>
            <a:ext cx="25922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>
            <a:off x="4860032" y="5877272"/>
            <a:ext cx="22322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483768" y="6093296"/>
            <a:ext cx="12961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4644008" y="4509120"/>
            <a:ext cx="13681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372200" y="8367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CRANIUM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115616" y="14127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MANDIBLE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660232" y="17008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CLAVICLE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051720" y="1844824"/>
            <a:ext cx="194421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43608" y="17008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SCAPULA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11560" y="20608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HUMERUS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444208" y="22768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STERNUM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876256" y="27089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RIBS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251520" y="2492896"/>
            <a:ext cx="140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VERTEBRAL</a:t>
            </a:r>
          </a:p>
          <a:p>
            <a:r>
              <a:rPr lang="en-GB" dirty="0" smtClean="0"/>
              <a:t>COLUMN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331640" y="29249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RADIUS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39552" y="33569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ULNA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7452320" y="35010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CARPALS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948264" y="38610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METACARPALS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6012160" y="42930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PHALANGES</a:t>
            </a:r>
            <a:endParaRPr lang="en-US" dirty="0"/>
          </a:p>
        </p:txBody>
      </p:sp>
      <p:cxnSp>
        <p:nvCxnSpPr>
          <p:cNvPr id="78" name="Straight Arrow Connector 77"/>
          <p:cNvCxnSpPr/>
          <p:nvPr/>
        </p:nvCxnSpPr>
        <p:spPr>
          <a:xfrm rot="10800000">
            <a:off x="4644008" y="3068960"/>
            <a:ext cx="10801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724128" y="28529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ILIUM</a:t>
            </a:r>
            <a:endParaRPr lang="en-US" dirty="0"/>
          </a:p>
        </p:txBody>
      </p:sp>
      <p:cxnSp>
        <p:nvCxnSpPr>
          <p:cNvPr id="85" name="Straight Arrow Connector 84"/>
          <p:cNvCxnSpPr/>
          <p:nvPr/>
        </p:nvCxnSpPr>
        <p:spPr>
          <a:xfrm rot="10800000">
            <a:off x="4572000" y="3356992"/>
            <a:ext cx="12961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868144" y="3140968"/>
            <a:ext cx="191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PELVIS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1331640" y="40770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FEMUR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1259632" y="47251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TIBIA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683568" y="53012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FIBULA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5940152" y="47971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PATELLA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7308304" y="53732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TARSALS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7092280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METATARSALS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187624" y="59492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PHALANGES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0" grpId="0"/>
      <p:bldP spid="63" grpId="0"/>
      <p:bldP spid="64" grpId="0"/>
      <p:bldP spid="65" grpId="0"/>
      <p:bldP spid="66" grpId="0"/>
      <p:bldP spid="67" grpId="0"/>
      <p:bldP spid="68" grpId="0"/>
      <p:bldP spid="70" grpId="0"/>
      <p:bldP spid="71" grpId="0"/>
      <p:bldP spid="72" grpId="0"/>
      <p:bldP spid="74" grpId="0"/>
      <p:bldP spid="79" grpId="0"/>
      <p:bldP spid="86" grpId="0"/>
      <p:bldP spid="87" grpId="0"/>
      <p:bldP spid="88" grpId="0"/>
      <p:bldP spid="89" grpId="0"/>
      <p:bldP spid="90" grpId="0"/>
      <p:bldP spid="93" grpId="0"/>
      <p:bldP spid="94" grpId="0"/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1. Shape and Support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 way bones are arranged gives us our general framework</a:t>
            </a:r>
            <a:r>
              <a:rPr lang="en-US" dirty="0" smtClean="0"/>
              <a:t> and shape</a:t>
            </a:r>
          </a:p>
          <a:p>
            <a:r>
              <a:rPr lang="en-GB" dirty="0" smtClean="0"/>
              <a:t>Sportspeople will all have different shapes because of their framework.</a:t>
            </a:r>
          </a:p>
          <a:p>
            <a:r>
              <a:rPr lang="en-GB" dirty="0" smtClean="0"/>
              <a:t>Different builds are more suited to certain sports.</a:t>
            </a:r>
          </a:p>
          <a:p>
            <a:r>
              <a:rPr lang="en-GB" dirty="0" smtClean="0"/>
              <a:t>Bones are firm and rigid they can support the rest of the body and keep us upright.</a:t>
            </a:r>
          </a:p>
          <a:p>
            <a:r>
              <a:rPr lang="en-GB" dirty="0" smtClean="0"/>
              <a:t>Muscles are attached to the skeleton and it is bones that act as a framework for them.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Movement</a:t>
            </a:r>
            <a:endParaRPr lang="en-US" dirty="0"/>
          </a:p>
        </p:txBody>
      </p:sp>
      <p:pic>
        <p:nvPicPr>
          <p:cNvPr id="7" name="Content Placeholder 6" descr="half-skel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2752799" cy="3646091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 smtClean="0"/>
              <a:t>When bones work with muscles they allow the body to move.</a:t>
            </a:r>
          </a:p>
          <a:p>
            <a:r>
              <a:rPr lang="en-GB" dirty="0" smtClean="0"/>
              <a:t>Bones are used by muscles as levers that allow movement.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Protection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Some bones help protect the internal organs of the body.</a:t>
            </a:r>
          </a:p>
          <a:p>
            <a:r>
              <a:rPr lang="en-GB" dirty="0" smtClean="0"/>
              <a:t>In some sports where contact is high this is especially important.</a:t>
            </a:r>
            <a:endParaRPr lang="en-US" dirty="0"/>
          </a:p>
        </p:txBody>
      </p:sp>
      <p:pic>
        <p:nvPicPr>
          <p:cNvPr id="8" name="Content Placeholder 7" descr="rib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3950" y="2233930"/>
            <a:ext cx="3749675" cy="299974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4. Blood production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bone-marrow-structure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788214"/>
            <a:ext cx="3749675" cy="3891172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 smtClean="0"/>
              <a:t>In the long bones of the body the production of red and white blood cells takes place.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121</TotalTime>
  <Words>1168</Words>
  <Application>Microsoft Office PowerPoint</Application>
  <PresentationFormat>On-screen Show (4:3)</PresentationFormat>
  <Paragraphs>154</Paragraphs>
  <Slides>29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Equity</vt:lpstr>
      <vt:lpstr>THE SKELETAL SYSTEM</vt:lpstr>
      <vt:lpstr>Learning goals</vt:lpstr>
      <vt:lpstr>What you need to know :</vt:lpstr>
      <vt:lpstr>Functions of the Skeleton</vt:lpstr>
      <vt:lpstr>1. Shape and Support</vt:lpstr>
      <vt:lpstr>1. Shape and Support</vt:lpstr>
      <vt:lpstr>2. Movement</vt:lpstr>
      <vt:lpstr>3. Protection</vt:lpstr>
      <vt:lpstr>4. Blood production</vt:lpstr>
      <vt:lpstr>THE MUSCULAR SYSTEM</vt:lpstr>
      <vt:lpstr>Learning goals</vt:lpstr>
      <vt:lpstr>Types of muscle</vt:lpstr>
      <vt:lpstr>SKELETAL MUSCLE</vt:lpstr>
      <vt:lpstr>Skeletal muscle</vt:lpstr>
      <vt:lpstr>MUSCLES AND MOVEMENT</vt:lpstr>
      <vt:lpstr>Muscle and movement</vt:lpstr>
      <vt:lpstr>THE SKELETAL SYSTEM</vt:lpstr>
      <vt:lpstr>The Skeleton and movement</vt:lpstr>
      <vt:lpstr>The skeleton and movement</vt:lpstr>
      <vt:lpstr>joints</vt:lpstr>
      <vt:lpstr>MOVEMENT AT A JOINT</vt:lpstr>
      <vt:lpstr>Synovial / freely moveable joints</vt:lpstr>
      <vt:lpstr>Synovial joint</vt:lpstr>
      <vt:lpstr>Synovial joints</vt:lpstr>
      <vt:lpstr>Types of synovial joints</vt:lpstr>
      <vt:lpstr>Types of synovial joints</vt:lpstr>
      <vt:lpstr>Types of synovial joints</vt:lpstr>
      <vt:lpstr>Types of synovial joints</vt:lpstr>
      <vt:lpstr>Slide 29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SKELETAL SYSTEM</dc:title>
  <dc:creator>Your User Name</dc:creator>
  <cp:lastModifiedBy>Shoaib</cp:lastModifiedBy>
  <cp:revision>6</cp:revision>
  <dcterms:created xsi:type="dcterms:W3CDTF">2010-11-10T05:44:30Z</dcterms:created>
  <dcterms:modified xsi:type="dcterms:W3CDTF">2014-01-17T16:24:25Z</dcterms:modified>
</cp:coreProperties>
</file>